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271" r:id="rId3"/>
    <p:sldId id="285" r:id="rId4"/>
    <p:sldId id="286" r:id="rId5"/>
    <p:sldId id="257" r:id="rId6"/>
    <p:sldId id="287" r:id="rId7"/>
    <p:sldId id="278" r:id="rId8"/>
    <p:sldId id="280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70" r:id="rId18"/>
    <p:sldId id="275" r:id="rId19"/>
    <p:sldId id="295" r:id="rId20"/>
    <p:sldId id="259" r:id="rId21"/>
    <p:sldId id="260" r:id="rId22"/>
    <p:sldId id="261" r:id="rId23"/>
    <p:sldId id="258" r:id="rId24"/>
    <p:sldId id="262" r:id="rId25"/>
    <p:sldId id="264" r:id="rId26"/>
    <p:sldId id="265" r:id="rId27"/>
    <p:sldId id="266" r:id="rId28"/>
    <p:sldId id="272" r:id="rId29"/>
    <p:sldId id="267" r:id="rId30"/>
    <p:sldId id="268" r:id="rId31"/>
    <p:sldId id="273" r:id="rId32"/>
    <p:sldId id="274" r:id="rId33"/>
    <p:sldId id="269" r:id="rId34"/>
    <p:sldId id="276" r:id="rId35"/>
    <p:sldId id="279" r:id="rId36"/>
    <p:sldId id="281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>
      <p:cViewPr varScale="1">
        <p:scale>
          <a:sx n="69" d="100"/>
          <a:sy n="69" d="100"/>
        </p:scale>
        <p:origin x="5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F4DE4-B05F-4F2F-B52C-3FE448D739F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8A160-7EC8-4238-AC67-08C072D9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6206-09E7-408E-A423-F722EDD369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r>
              <a:rPr lang="en-US" baseline="0" dirty="0" smtClean="0"/>
              <a:t> of ratios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6206-09E7-408E-A423-F722EDD369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8BD4C92-3841-440C-8B32-50C16F0CBEC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7AFDE9-D9ED-4CB8-8A2E-4FD8D5DB0E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696200" cy="2590800"/>
          </a:xfrm>
        </p:spPr>
        <p:txBody>
          <a:bodyPr/>
          <a:lstStyle/>
          <a:p>
            <a:r>
              <a:rPr lang="en-US" sz="6600" dirty="0" smtClean="0"/>
              <a:t>Potential Upgrades to the LENA Detector System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219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David Little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Efficiencies with Respect to LENA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523999"/>
            <a:ext cx="4038600" cy="388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46" y="1523999"/>
            <a:ext cx="4011554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5800" y="5715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Clover and Cluster have peak efficiencies of about 2 and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2.4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times LENA,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respectively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2837" y="5360628"/>
            <a:ext cx="2778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Plots courtesy of A.E. Champagne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01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Must simulate background along with signal</a:t>
            </a:r>
          </a:p>
          <a:p>
            <a:r>
              <a:rPr lang="en-US" dirty="0" smtClean="0"/>
              <a:t>Included </a:t>
            </a:r>
            <a:r>
              <a:rPr lang="en-US" baseline="30000" dirty="0" smtClean="0"/>
              <a:t>40</a:t>
            </a:r>
            <a:r>
              <a:rPr lang="en-US" dirty="0" smtClean="0"/>
              <a:t>K, </a:t>
            </a:r>
            <a:r>
              <a:rPr lang="en-US" baseline="30000" dirty="0" smtClean="0"/>
              <a:t>232</a:t>
            </a:r>
            <a:r>
              <a:rPr lang="en-US" dirty="0" smtClean="0"/>
              <a:t>Th chain, </a:t>
            </a:r>
            <a:r>
              <a:rPr lang="en-US" baseline="30000" dirty="0" smtClean="0"/>
              <a:t>238U</a:t>
            </a:r>
            <a:r>
              <a:rPr lang="en-US" dirty="0" smtClean="0"/>
              <a:t> chain, m+ and m- and fraction fit based on lab background spectrum</a:t>
            </a:r>
          </a:p>
          <a:p>
            <a:r>
              <a:rPr lang="en-US" dirty="0" smtClean="0"/>
              <a:t>Created hypothetical decay for 92 </a:t>
            </a:r>
            <a:r>
              <a:rPr lang="en-US" dirty="0" err="1" smtClean="0"/>
              <a:t>keV</a:t>
            </a:r>
            <a:r>
              <a:rPr lang="en-US" dirty="0" smtClean="0"/>
              <a:t> resonance in </a:t>
            </a:r>
            <a:r>
              <a:rPr lang="en-US" baseline="30000" dirty="0" smtClean="0"/>
              <a:t>25</a:t>
            </a:r>
            <a:r>
              <a:rPr lang="en-US" dirty="0" smtClean="0"/>
              <a:t>Mg(p,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26</a:t>
            </a:r>
            <a:r>
              <a:rPr lang="en-US" dirty="0" smtClean="0"/>
              <a:t>Al </a:t>
            </a:r>
          </a:p>
          <a:p>
            <a:pPr lvl="1"/>
            <a:r>
              <a:rPr lang="en-US" dirty="0" smtClean="0"/>
              <a:t>60% branch to ground and 40% branch to isomer (first excited state)</a:t>
            </a:r>
          </a:p>
          <a:p>
            <a:r>
              <a:rPr lang="en-US" dirty="0" smtClean="0"/>
              <a:t>Calculated expected </a:t>
            </a:r>
            <a:r>
              <a:rPr lang="en-US" baseline="30000" dirty="0" smtClean="0"/>
              <a:t>26</a:t>
            </a:r>
            <a:r>
              <a:rPr lang="en-US" dirty="0" smtClean="0"/>
              <a:t>Al yield assuming an infinitely thick target, 2 mA of beam and 3 weeks of run time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Should see around 16,000 reactions</a:t>
            </a:r>
          </a:p>
          <a:p>
            <a:r>
              <a:rPr lang="en-US" dirty="0" smtClean="0"/>
              <a:t>Combined this all into a single simulation </a:t>
            </a:r>
            <a:endParaRPr lang="en-US" dirty="0" smtClean="0"/>
          </a:p>
          <a:p>
            <a:r>
              <a:rPr lang="en-US" dirty="0" smtClean="0"/>
              <a:t>Applie</a:t>
            </a:r>
            <a:r>
              <a:rPr lang="en-US" dirty="0" smtClean="0"/>
              <a:t>d </a:t>
            </a: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l-GR" dirty="0" smtClean="0"/>
              <a:t>γ</a:t>
            </a:r>
            <a:r>
              <a:rPr lang="en-US" dirty="0" smtClean="0"/>
              <a:t> coincidence gate to reduce background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4419600"/>
            <a:ext cx="7842893" cy="693461"/>
            <a:chOff x="685800" y="4648199"/>
            <a:chExt cx="7842893" cy="6934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85800" y="4648200"/>
                  <a:ext cx="2285999" cy="6934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,∆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𝜔𝛾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4648200"/>
                  <a:ext cx="2285999" cy="6934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3048000" y="4806384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where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202411" y="4648199"/>
                  <a:ext cx="3253776" cy="6857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4.125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−18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𝑙𝑎𝑏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411" y="4648199"/>
                  <a:ext cx="3253776" cy="6857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7614293" y="480638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(cm</a:t>
              </a:r>
              <a:r>
                <a:rPr lang="en-US" baseline="30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0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Clover Falls Short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9" y="1616363"/>
            <a:ext cx="8657962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0900" y="63315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Clover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08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Clover Falls Short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868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6324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LENA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70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The clover detector doesn’t appear to provide any advantage for detecting the </a:t>
            </a:r>
            <a:r>
              <a:rPr lang="en-US" baseline="30000" dirty="0" smtClean="0"/>
              <a:t>25</a:t>
            </a:r>
            <a:r>
              <a:rPr lang="en-US" dirty="0" smtClean="0"/>
              <a:t>Mg(p,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26</a:t>
            </a:r>
            <a:r>
              <a:rPr lang="en-US" dirty="0" smtClean="0"/>
              <a:t>Al decay signal</a:t>
            </a:r>
          </a:p>
          <a:p>
            <a:pPr lvl="1"/>
            <a:r>
              <a:rPr lang="en-US" dirty="0" smtClean="0"/>
              <a:t>Has to do with how the energy gates are set and the </a:t>
            </a:r>
            <a:r>
              <a:rPr lang="el-GR" dirty="0" smtClean="0"/>
              <a:t>γ</a:t>
            </a:r>
            <a:r>
              <a:rPr lang="en-US" dirty="0" smtClean="0"/>
              <a:t>-ray energies produced by the environmental background and the reaction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Simulating a thicker lead shield around the detector showed a significant increase in low energy background due to Compton scattered events</a:t>
            </a:r>
          </a:p>
          <a:p>
            <a:endParaRPr lang="en-US" dirty="0" smtClean="0"/>
          </a:p>
          <a:p>
            <a:r>
              <a:rPr lang="en-US" dirty="0" smtClean="0"/>
              <a:t>The only option left is to pulse the ECR ion beam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64"/>
            <a:ext cx="8229600" cy="1600200"/>
          </a:xfrm>
        </p:spPr>
        <p:txBody>
          <a:bodyPr/>
          <a:lstStyle/>
          <a:p>
            <a:r>
              <a:rPr lang="en-US" dirty="0" smtClean="0"/>
              <a:t>Beam Pulsing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Simulated present detector setup assuming 5 mA of beam pulsed at a 20% duty cycle for 6.2 days</a:t>
            </a:r>
          </a:p>
          <a:p>
            <a:endParaRPr lang="en-US" dirty="0" smtClean="0"/>
          </a:p>
          <a:p>
            <a:r>
              <a:rPr lang="en-US" dirty="0" smtClean="0"/>
              <a:t>Compared with 2 mA of DC beam</a:t>
            </a:r>
          </a:p>
          <a:p>
            <a:endParaRPr lang="en-US" dirty="0" smtClean="0"/>
          </a:p>
          <a:p>
            <a:r>
              <a:rPr lang="en-US" dirty="0" smtClean="0"/>
              <a:t>Significant signal improvement can be seen with pulsed beam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4036"/>
            <a:ext cx="4419600" cy="5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Set up a system fo</a:t>
            </a:r>
            <a:r>
              <a:rPr lang="en-US" dirty="0" smtClean="0"/>
              <a:t>r tuning on pulsed beam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Measure </a:t>
            </a:r>
            <a:r>
              <a:rPr lang="en-US" baseline="30000" dirty="0"/>
              <a:t>25</a:t>
            </a:r>
            <a:r>
              <a:rPr lang="en-US" dirty="0"/>
              <a:t>Mg(p,</a:t>
            </a:r>
            <a:r>
              <a:rPr lang="el-GR" dirty="0"/>
              <a:t>γ</a:t>
            </a:r>
            <a:r>
              <a:rPr lang="en-US" dirty="0"/>
              <a:t>)</a:t>
            </a:r>
            <a:r>
              <a:rPr lang="en-US" baseline="30000" dirty="0"/>
              <a:t>26</a:t>
            </a:r>
            <a:r>
              <a:rPr lang="en-US" dirty="0"/>
              <a:t>Al </a:t>
            </a:r>
            <a:r>
              <a:rPr lang="en-US" dirty="0" smtClean="0"/>
              <a:t>with pulsed ECR beam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sweet spot for </a:t>
            </a:r>
            <a:r>
              <a:rPr lang="en-US" dirty="0" err="1" smtClean="0"/>
              <a:t>Pb</a:t>
            </a:r>
            <a:r>
              <a:rPr lang="en-US" dirty="0" smtClean="0"/>
              <a:t> passive shielding for clover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 and submit proposal fo</a:t>
            </a:r>
            <a:r>
              <a:rPr lang="en-US" dirty="0" smtClean="0"/>
              <a:t>r clover detector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Learn things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87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Art </a:t>
            </a:r>
            <a:r>
              <a:rPr lang="en-US" dirty="0" smtClean="0"/>
              <a:t>Champagne, </a:t>
            </a:r>
            <a:r>
              <a:rPr lang="en-US" dirty="0"/>
              <a:t>Christian </a:t>
            </a:r>
            <a:r>
              <a:rPr lang="en-US" dirty="0" err="1" smtClean="0"/>
              <a:t>Iliadis</a:t>
            </a:r>
            <a:r>
              <a:rPr lang="en-US" dirty="0" smtClean="0"/>
              <a:t> and </a:t>
            </a:r>
            <a:r>
              <a:rPr lang="en-US" dirty="0"/>
              <a:t>Richard </a:t>
            </a:r>
            <a:r>
              <a:rPr lang="en-US" dirty="0" smtClean="0"/>
              <a:t>Longland</a:t>
            </a:r>
          </a:p>
          <a:p>
            <a:endParaRPr lang="en-US" dirty="0" smtClean="0"/>
          </a:p>
          <a:p>
            <a:r>
              <a:rPr lang="en-US" dirty="0" smtClean="0"/>
              <a:t>Sean Hunt, Andrew Cooper, Jack Dermigny and Lori Downen</a:t>
            </a:r>
          </a:p>
          <a:p>
            <a:endParaRPr lang="en-US" dirty="0" smtClean="0"/>
          </a:p>
          <a:p>
            <a:r>
              <a:rPr lang="en-US" dirty="0" smtClean="0"/>
              <a:t>The MAJORANA Demonstrator group at UNC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</a:t>
            </a:r>
            <a:r>
              <a:rPr lang="en-US" dirty="0" smtClean="0"/>
              <a:t>pecial </a:t>
            </a:r>
            <a:r>
              <a:rPr lang="en-US" dirty="0" smtClean="0"/>
              <a:t>thanks to </a:t>
            </a:r>
            <a:r>
              <a:rPr lang="en-US" dirty="0" err="1" smtClean="0"/>
              <a:t>Reyco</a:t>
            </a:r>
            <a:r>
              <a:rPr lang="en-US" dirty="0" smtClean="0"/>
              <a:t> </a:t>
            </a:r>
            <a:r>
              <a:rPr lang="en-US" dirty="0" smtClean="0"/>
              <a:t>Henning and Chelsea Bartram for their assistance, as well as </a:t>
            </a:r>
            <a:r>
              <a:rPr lang="en-US" dirty="0" smtClean="0"/>
              <a:t>to the DOE for funding this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/>
              <a:t>[1] C. </a:t>
            </a:r>
            <a:r>
              <a:rPr lang="en-US" dirty="0" err="1"/>
              <a:t>Iliadis</a:t>
            </a:r>
            <a:r>
              <a:rPr lang="en-US" dirty="0"/>
              <a:t>, Nuclear Physics of Stars, Wiley-VCH, </a:t>
            </a:r>
            <a:r>
              <a:rPr lang="en-US" dirty="0" err="1"/>
              <a:t>Weinheim</a:t>
            </a:r>
            <a:r>
              <a:rPr lang="en-US" dirty="0"/>
              <a:t>, 2007</a:t>
            </a:r>
          </a:p>
          <a:p>
            <a:r>
              <a:rPr lang="en-US" dirty="0"/>
              <a:t>[2] G.F. Knoll, Radiation Detection and Measurement, Wiley, New York, 1989</a:t>
            </a:r>
          </a:p>
          <a:p>
            <a:r>
              <a:rPr lang="en-US" dirty="0"/>
              <a:t>[3] S. Carson, et al., </a:t>
            </a:r>
            <a:r>
              <a:rPr lang="en-US" dirty="0" err="1"/>
              <a:t>Nucl</a:t>
            </a:r>
            <a:r>
              <a:rPr lang="en-US" dirty="0"/>
              <a:t>. </a:t>
            </a:r>
            <a:r>
              <a:rPr lang="en-US" dirty="0" err="1"/>
              <a:t>Instrum</a:t>
            </a:r>
            <a:r>
              <a:rPr lang="en-US" dirty="0"/>
              <a:t>. Methods A: 618 (2010) 190</a:t>
            </a:r>
          </a:p>
          <a:p>
            <a:r>
              <a:rPr lang="en-US" dirty="0"/>
              <a:t>[4] C. Howard, et al., </a:t>
            </a:r>
            <a:r>
              <a:rPr lang="en-US" dirty="0" err="1"/>
              <a:t>Nucl</a:t>
            </a:r>
            <a:r>
              <a:rPr lang="en-US" dirty="0"/>
              <a:t>. </a:t>
            </a:r>
            <a:r>
              <a:rPr lang="en-US" dirty="0" err="1"/>
              <a:t>Instrum</a:t>
            </a:r>
            <a:r>
              <a:rPr lang="en-US" dirty="0"/>
              <a:t>. Methods A: 729 (2013) 254</a:t>
            </a:r>
          </a:p>
          <a:p>
            <a:r>
              <a:rPr lang="en-US" dirty="0"/>
              <a:t>[5] S. </a:t>
            </a:r>
            <a:r>
              <a:rPr lang="en-US" dirty="0" err="1"/>
              <a:t>Agostinelli</a:t>
            </a:r>
            <a:r>
              <a:rPr lang="en-US" dirty="0"/>
              <a:t>, et al., </a:t>
            </a:r>
            <a:r>
              <a:rPr lang="en-US" dirty="0" err="1"/>
              <a:t>Nucl</a:t>
            </a:r>
            <a:r>
              <a:rPr lang="en-US" dirty="0"/>
              <a:t>. </a:t>
            </a:r>
            <a:r>
              <a:rPr lang="en-US" dirty="0" err="1"/>
              <a:t>Instrum</a:t>
            </a:r>
            <a:r>
              <a:rPr lang="en-US" dirty="0"/>
              <a:t>. Methods A: 506 (2003) 250</a:t>
            </a:r>
          </a:p>
        </p:txBody>
      </p:sp>
    </p:spTree>
    <p:extLst>
      <p:ext uri="{BB962C8B-B14F-4D97-AF65-F5344CB8AC3E}">
        <p14:creationId xmlns:p14="http://schemas.microsoft.com/office/powerpoint/2010/main" val="85467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1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4400" dirty="0" smtClean="0"/>
              <a:t>Laboratory for Experimental Nuclear Astrophysics (LENA)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2714"/>
            <a:ext cx="6019800" cy="33636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lab.png"/>
          <p:cNvPicPr>
            <a:picLocks noChangeAspect="1"/>
          </p:cNvPicPr>
          <p:nvPr/>
        </p:nvPicPr>
        <p:blipFill>
          <a:blip r:embed="rId2"/>
          <a:srcRect t="-2590" b="-2590"/>
          <a:stretch>
            <a:fillRect/>
          </a:stretch>
        </p:blipFill>
        <p:spPr>
          <a:xfrm>
            <a:off x="361298" y="1447800"/>
            <a:ext cx="8421404" cy="50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Whys and 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26Mg excess in CAIs is due to 26Al, it is possible for these inclusions to serve as chronometers for early solar system events</a:t>
            </a:r>
          </a:p>
          <a:p>
            <a:r>
              <a:rPr lang="en-US" dirty="0" smtClean="0"/>
              <a:t>Isotopic ratios are measured to determine mass excesses of 26Mg and thus 26Al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3477126" cy="3002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47" y="4140409"/>
            <a:ext cx="3817948" cy="472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90" y="5180857"/>
            <a:ext cx="3611063" cy="1025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0321" y="64770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MacPherson et al. 1995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46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26Al/27Al ratios measured from CAI inclusions in Allende meteorite (Lee et al. 1976)</a:t>
            </a:r>
          </a:p>
          <a:p>
            <a:r>
              <a:rPr lang="en-US" dirty="0" smtClean="0"/>
              <a:t>Inclusions appeared to have formed from two separate reservoirs with ratios of 0 and 5x10</a:t>
            </a:r>
            <a:r>
              <a:rPr lang="en-US" baseline="30000" dirty="0" smtClean="0"/>
              <a:t>-5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98215"/>
            <a:ext cx="4114800" cy="3132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298215"/>
            <a:ext cx="4044619" cy="3145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64770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MacPherson et al. 1995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71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fact, </a:t>
            </a:r>
            <a:r>
              <a:rPr lang="en-US" dirty="0" smtClean="0"/>
              <a:t>it </a:t>
            </a:r>
            <a:r>
              <a:rPr lang="en-US" dirty="0"/>
              <a:t>was a single reservoir but lower ratios are due to melting and </a:t>
            </a:r>
            <a:r>
              <a:rPr lang="en-US" dirty="0" smtClean="0"/>
              <a:t>recrystallization </a:t>
            </a:r>
            <a:r>
              <a:rPr lang="en-US" dirty="0"/>
              <a:t>of the </a:t>
            </a:r>
            <a:r>
              <a:rPr lang="en-US" dirty="0" smtClean="0"/>
              <a:t>meteorite</a:t>
            </a:r>
          </a:p>
          <a:p>
            <a:endParaRPr lang="en-US" dirty="0"/>
          </a:p>
          <a:p>
            <a:r>
              <a:rPr lang="en-US" dirty="0"/>
              <a:t>5x10</a:t>
            </a:r>
            <a:r>
              <a:rPr lang="en-US" baseline="30000" dirty="0"/>
              <a:t>-5</a:t>
            </a:r>
            <a:r>
              <a:rPr lang="en-US" dirty="0"/>
              <a:t> is the gold standard corresponding to the initial isotopic ratio of Al injection into the </a:t>
            </a:r>
            <a:r>
              <a:rPr lang="en-US" dirty="0" err="1" smtClean="0"/>
              <a:t>presolar</a:t>
            </a:r>
            <a:r>
              <a:rPr lang="en-US" dirty="0" smtClean="0"/>
              <a:t> nebula</a:t>
            </a:r>
          </a:p>
          <a:p>
            <a:endParaRPr lang="en-US" dirty="0" smtClean="0"/>
          </a:p>
          <a:p>
            <a:r>
              <a:rPr lang="en-US" dirty="0" smtClean="0"/>
              <a:t>Assuming this initial value, the age of different CAIs can be determined</a:t>
            </a:r>
          </a:p>
          <a:p>
            <a:endParaRPr lang="en-US" dirty="0"/>
          </a:p>
          <a:p>
            <a:r>
              <a:rPr lang="en-US" dirty="0" smtClean="0"/>
              <a:t>This ratio and the aging of CAIs can be very useful tools for unearthing the history of our solar 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2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822"/>
            <a:ext cx="8229600" cy="4525963"/>
          </a:xfrm>
        </p:spPr>
        <p:txBody>
          <a:bodyPr/>
          <a:lstStyle/>
          <a:p>
            <a:r>
              <a:rPr lang="en-US" dirty="0"/>
              <a:t>Half-life of 7.17 x 10</a:t>
            </a:r>
            <a:r>
              <a:rPr lang="en-US" baseline="30000" dirty="0"/>
              <a:t>5</a:t>
            </a:r>
            <a:r>
              <a:rPr lang="en-US" dirty="0"/>
              <a:t> years</a:t>
            </a:r>
          </a:p>
          <a:p>
            <a:r>
              <a:rPr lang="en-US" dirty="0" smtClean="0"/>
              <a:t>Time scale for galactic evolution is roughly 10</a:t>
            </a:r>
            <a:r>
              <a:rPr lang="en-US" baseline="30000" dirty="0" smtClean="0"/>
              <a:t>10</a:t>
            </a:r>
            <a:r>
              <a:rPr lang="en-US" dirty="0" smtClean="0"/>
              <a:t> years</a:t>
            </a:r>
          </a:p>
          <a:p>
            <a:r>
              <a:rPr lang="en-US" dirty="0" smtClean="0"/>
              <a:t>Short half-life provides a snapshot of the galaxy </a:t>
            </a:r>
          </a:p>
          <a:p>
            <a:r>
              <a:rPr lang="en-US" dirty="0" smtClean="0"/>
              <a:t>Direct observation of 1809 keV </a:t>
            </a:r>
            <a:r>
              <a:rPr lang="el-GR" dirty="0" smtClean="0"/>
              <a:t>γ</a:t>
            </a:r>
            <a:r>
              <a:rPr lang="en-US" dirty="0" smtClean="0"/>
              <a:t>-ray</a:t>
            </a:r>
          </a:p>
          <a:p>
            <a:r>
              <a:rPr lang="en-US" dirty="0" smtClean="0"/>
              <a:t>26Mg excesses in presolar grains and CAIs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" y="4449532"/>
            <a:ext cx="3243724" cy="1611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420798"/>
            <a:ext cx="2743200" cy="1661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29" y="4352033"/>
            <a:ext cx="2387600" cy="179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6150428"/>
            <a:ext cx="238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entury Gothic" panose="020B0502020202020204" pitchFamily="34" charset="0"/>
              </a:rPr>
              <a:t>myriamtelus.files.wordpress.com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1314" y="6142733"/>
            <a:ext cx="2632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Falling Stars Inc.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076" y="6096567"/>
            <a:ext cx="3243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NASA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69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Big mystery!</a:t>
            </a:r>
          </a:p>
          <a:p>
            <a:r>
              <a:rPr lang="en-US" dirty="0" smtClean="0"/>
              <a:t>Multiple possibilities for synthesis of 26Al</a:t>
            </a:r>
          </a:p>
          <a:p>
            <a:pPr lvl="1"/>
            <a:r>
              <a:rPr lang="en-US" dirty="0" smtClean="0"/>
              <a:t>Wolf-Rayet stars</a:t>
            </a:r>
          </a:p>
          <a:p>
            <a:pPr lvl="1"/>
            <a:r>
              <a:rPr lang="en-US" dirty="0" smtClean="0"/>
              <a:t>Supernovae </a:t>
            </a:r>
          </a:p>
          <a:p>
            <a:pPr lvl="1"/>
            <a:r>
              <a:rPr lang="en-US" dirty="0" smtClean="0"/>
              <a:t>AGB stars</a:t>
            </a:r>
          </a:p>
          <a:p>
            <a:pPr lvl="1"/>
            <a:r>
              <a:rPr lang="en-US" dirty="0" smtClean="0"/>
              <a:t>Classical novae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69" y="3679049"/>
            <a:ext cx="6085115" cy="2797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2927" y="64770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MacPherson et al. 1995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Focused primarily on the possibility of 26Al generation from Supernova nucleosynthesis</a:t>
            </a:r>
          </a:p>
          <a:p>
            <a:endParaRPr lang="en-US" dirty="0" smtClean="0"/>
          </a:p>
          <a:p>
            <a:r>
              <a:rPr lang="en-US" dirty="0" smtClean="0"/>
              <a:t>Explosive Carbon Neon burning in massive stars</a:t>
            </a:r>
          </a:p>
          <a:p>
            <a:endParaRPr lang="en-US" dirty="0" smtClean="0"/>
          </a:p>
          <a:p>
            <a:r>
              <a:rPr lang="en-US" dirty="0" smtClean="0"/>
              <a:t>Follows directly from Iliadis et al. 2011</a:t>
            </a:r>
          </a:p>
          <a:p>
            <a:endParaRPr lang="en-US" dirty="0" smtClean="0"/>
          </a:p>
          <a:p>
            <a:r>
              <a:rPr lang="en-US" dirty="0" smtClean="0"/>
              <a:t>Main difference is the analysis of Monte Carlo rate variation on the 26Al/27Al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39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 Flux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things happen during supernovae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6781800" cy="43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8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Temperature-Density-Time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2600724"/>
            <a:ext cx="3962400" cy="38192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590800"/>
            <a:ext cx="4271057" cy="3829223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Temperature peaks at around 2.3 GK</a:t>
            </a:r>
          </a:p>
          <a:p>
            <a:r>
              <a:rPr lang="en-US" dirty="0" smtClean="0"/>
              <a:t>26Al production stops at about 12.8 seconds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6324600"/>
            <a:ext cx="2973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Iliadis et al. 2011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37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Temperature-Density-Time Comparison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590800"/>
            <a:ext cx="4271057" cy="3829223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Density peaks at around 3.2x10</a:t>
            </a:r>
            <a:r>
              <a:rPr lang="en-US" baseline="30000" dirty="0" smtClean="0"/>
              <a:t>5</a:t>
            </a:r>
            <a:r>
              <a:rPr lang="en-US" dirty="0" smtClean="0"/>
              <a:t> g/cm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26Al production stops at about 12.8 seconds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0316"/>
            <a:ext cx="3940455" cy="3690189"/>
          </a:xfrm>
        </p:spPr>
      </p:pic>
      <p:sp>
        <p:nvSpPr>
          <p:cNvPr id="9" name="TextBox 8"/>
          <p:cNvSpPr txBox="1"/>
          <p:nvPr/>
        </p:nvSpPr>
        <p:spPr>
          <a:xfrm>
            <a:off x="5029200" y="6324600"/>
            <a:ext cx="2973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Iliadis et al. 2011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05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Fraction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70" y="1676400"/>
            <a:ext cx="8229600" cy="4525963"/>
          </a:xfrm>
        </p:spPr>
        <p:txBody>
          <a:bodyPr/>
          <a:lstStyle/>
          <a:p>
            <a:r>
              <a:rPr lang="en-US" dirty="0" smtClean="0"/>
              <a:t>26Al jumps from about 3x10</a:t>
            </a:r>
            <a:r>
              <a:rPr lang="en-US" baseline="30000" dirty="0" smtClean="0"/>
              <a:t>-6</a:t>
            </a:r>
            <a:r>
              <a:rPr lang="en-US" dirty="0" smtClean="0"/>
              <a:t> to 1x10</a:t>
            </a:r>
            <a:r>
              <a:rPr lang="en-US" baseline="30000" dirty="0" smtClean="0"/>
              <a:t>-4</a:t>
            </a:r>
            <a:r>
              <a:rPr lang="en-US" dirty="0" smtClean="0"/>
              <a:t> during the explosion</a:t>
            </a:r>
          </a:p>
          <a:p>
            <a:r>
              <a:rPr lang="en-US" dirty="0" smtClean="0"/>
              <a:t>27Al abundance is roughly unchanged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76" y="3002576"/>
            <a:ext cx="3639178" cy="344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0257"/>
            <a:ext cx="3775308" cy="356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6357257"/>
            <a:ext cx="2973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Iliadis et al. 2011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7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4400" dirty="0" smtClean="0"/>
              <a:t>Laboratory for Experimental Nuclear Astrophysics (LENA)</a:t>
            </a:r>
            <a:endParaRPr lang="en-US" sz="44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1676400"/>
            <a:ext cx="8718695" cy="4728446"/>
          </a:xfrm>
        </p:spPr>
      </p:pic>
    </p:spTree>
    <p:extLst>
      <p:ext uri="{BB962C8B-B14F-4D97-AF65-F5344CB8AC3E}">
        <p14:creationId xmlns:p14="http://schemas.microsoft.com/office/powerpoint/2010/main" val="28721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Rate Variations on 26Al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481093" cy="4953000"/>
          </a:xfrm>
        </p:spPr>
      </p:pic>
      <p:sp>
        <p:nvSpPr>
          <p:cNvPr id="5" name="Rectangle 4"/>
          <p:cNvSpPr/>
          <p:nvPr/>
        </p:nvSpPr>
        <p:spPr>
          <a:xfrm>
            <a:off x="1176160" y="3312271"/>
            <a:ext cx="1152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latin typeface="+mj-lt"/>
              </a:rPr>
              <a:t>26</a:t>
            </a:r>
            <a:r>
              <a:rPr lang="en-US" sz="1200" dirty="0">
                <a:latin typeface="+mj-lt"/>
              </a:rPr>
              <a:t>Al(n,p)</a:t>
            </a:r>
            <a:r>
              <a:rPr lang="en-US" sz="1200" baseline="30000" dirty="0">
                <a:latin typeface="+mj-lt"/>
              </a:rPr>
              <a:t>26</a:t>
            </a:r>
            <a:r>
              <a:rPr lang="en-US" sz="1200" dirty="0">
                <a:latin typeface="+mj-lt"/>
              </a:rPr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2216899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Rate Variations on 27Al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10" y="1600200"/>
            <a:ext cx="7156779" cy="4525963"/>
          </a:xfrm>
        </p:spPr>
      </p:pic>
      <p:sp>
        <p:nvSpPr>
          <p:cNvPr id="3" name="TextBox 2"/>
          <p:cNvSpPr txBox="1"/>
          <p:nvPr/>
        </p:nvSpPr>
        <p:spPr>
          <a:xfrm>
            <a:off x="1447800" y="1981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+mj-lt"/>
              </a:rPr>
              <a:t>27</a:t>
            </a:r>
            <a:r>
              <a:rPr lang="en-US" sz="1200" dirty="0" smtClean="0">
                <a:latin typeface="+mj-lt"/>
              </a:rPr>
              <a:t>Al(</a:t>
            </a:r>
            <a:r>
              <a:rPr lang="el-GR" sz="1200" dirty="0" smtClean="0">
                <a:latin typeface="+mj-lt"/>
              </a:rPr>
              <a:t>α</a:t>
            </a:r>
            <a:r>
              <a:rPr lang="en-US" sz="1200" dirty="0" smtClean="0">
                <a:latin typeface="+mj-lt"/>
              </a:rPr>
              <a:t>,p)</a:t>
            </a:r>
            <a:r>
              <a:rPr lang="en-US" sz="1200" baseline="30000" dirty="0" smtClean="0">
                <a:latin typeface="+mj-lt"/>
              </a:rPr>
              <a:t>30</a:t>
            </a:r>
            <a:r>
              <a:rPr lang="en-US" sz="1200" dirty="0" smtClean="0">
                <a:latin typeface="+mj-lt"/>
              </a:rPr>
              <a:t>Si</a:t>
            </a:r>
            <a:endParaRPr lang="en-US" sz="1200" baseline="30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9503" y="4253299"/>
            <a:ext cx="10550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 smtClean="0">
                <a:latin typeface="+mj-lt"/>
              </a:rPr>
              <a:t>30</a:t>
            </a:r>
            <a:r>
              <a:rPr lang="en-US" sz="1200" dirty="0" smtClean="0">
                <a:latin typeface="+mj-lt"/>
              </a:rPr>
              <a:t>Si(p,</a:t>
            </a:r>
            <a:r>
              <a:rPr lang="el-GR" sz="1200" dirty="0" smtClean="0">
                <a:latin typeface="+mj-lt"/>
              </a:rPr>
              <a:t>α</a:t>
            </a:r>
            <a:r>
              <a:rPr lang="en-US" sz="1200" dirty="0" smtClean="0">
                <a:latin typeface="+mj-lt"/>
              </a:rPr>
              <a:t>)</a:t>
            </a:r>
            <a:r>
              <a:rPr lang="en-US" sz="1200" baseline="30000" dirty="0" smtClean="0">
                <a:latin typeface="+mj-lt"/>
              </a:rPr>
              <a:t>27</a:t>
            </a:r>
            <a:r>
              <a:rPr lang="en-US" sz="1200" dirty="0" smtClean="0">
                <a:latin typeface="+mj-lt"/>
              </a:rPr>
              <a:t>Al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971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Rate Variations on 26Al/27Al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659019" cy="5151491"/>
          </a:xfrm>
        </p:spPr>
      </p:pic>
      <p:sp>
        <p:nvSpPr>
          <p:cNvPr id="3" name="Rectangle 2"/>
          <p:cNvSpPr/>
          <p:nvPr/>
        </p:nvSpPr>
        <p:spPr>
          <a:xfrm>
            <a:off x="1752600" y="3429000"/>
            <a:ext cx="1152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latin typeface="+mj-lt"/>
              </a:rPr>
              <a:t>26</a:t>
            </a:r>
            <a:r>
              <a:rPr lang="en-US" sz="1200" dirty="0">
                <a:latin typeface="+mj-lt"/>
              </a:rPr>
              <a:t>Al(n,p)</a:t>
            </a:r>
            <a:r>
              <a:rPr lang="en-US" sz="1200" baseline="30000" dirty="0">
                <a:latin typeface="+mj-lt"/>
              </a:rPr>
              <a:t>26</a:t>
            </a:r>
            <a:r>
              <a:rPr lang="en-US" sz="1200" dirty="0">
                <a:latin typeface="+mj-lt"/>
              </a:rPr>
              <a:t>Mg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640" y="60959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+mj-lt"/>
              </a:rPr>
              <a:t>27</a:t>
            </a:r>
            <a:r>
              <a:rPr lang="en-US" sz="1200" dirty="0" smtClean="0">
                <a:latin typeface="+mj-lt"/>
              </a:rPr>
              <a:t>Al(</a:t>
            </a:r>
            <a:r>
              <a:rPr lang="el-GR" sz="1200" dirty="0" smtClean="0">
                <a:latin typeface="+mj-lt"/>
              </a:rPr>
              <a:t>α</a:t>
            </a:r>
            <a:r>
              <a:rPr lang="en-US" sz="1200" dirty="0" smtClean="0">
                <a:latin typeface="+mj-lt"/>
              </a:rPr>
              <a:t>,p)</a:t>
            </a:r>
            <a:r>
              <a:rPr lang="en-US" sz="1200" baseline="30000" dirty="0" smtClean="0">
                <a:latin typeface="+mj-lt"/>
              </a:rPr>
              <a:t>30</a:t>
            </a:r>
            <a:r>
              <a:rPr lang="en-US" sz="1200" dirty="0" smtClean="0">
                <a:latin typeface="+mj-lt"/>
              </a:rPr>
              <a:t>Si</a:t>
            </a:r>
            <a:endParaRPr lang="en-US" sz="1200" baseline="30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3428999"/>
            <a:ext cx="10550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 smtClean="0">
                <a:latin typeface="+mj-lt"/>
              </a:rPr>
              <a:t>30</a:t>
            </a:r>
            <a:r>
              <a:rPr lang="en-US" sz="1200" dirty="0" smtClean="0">
                <a:latin typeface="+mj-lt"/>
              </a:rPr>
              <a:t>Si(p,</a:t>
            </a:r>
            <a:r>
              <a:rPr lang="el-GR" sz="1200" dirty="0" smtClean="0">
                <a:latin typeface="+mj-lt"/>
              </a:rPr>
              <a:t>α</a:t>
            </a:r>
            <a:r>
              <a:rPr lang="en-US" sz="1200" dirty="0" smtClean="0">
                <a:latin typeface="+mj-lt"/>
              </a:rPr>
              <a:t>)</a:t>
            </a:r>
            <a:r>
              <a:rPr lang="en-US" sz="1200" baseline="30000" dirty="0" smtClean="0">
                <a:latin typeface="+mj-lt"/>
              </a:rPr>
              <a:t>27</a:t>
            </a:r>
            <a:r>
              <a:rPr lang="en-US" sz="1200" dirty="0" smtClean="0">
                <a:latin typeface="+mj-lt"/>
              </a:rPr>
              <a:t>Al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8106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Reactions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effect of rate variations on the 26Al/27Al ratio has not been explicitly analyzed before</a:t>
            </a:r>
          </a:p>
          <a:p>
            <a:endParaRPr lang="en-US" dirty="0" smtClean="0"/>
          </a:p>
          <a:p>
            <a:r>
              <a:rPr lang="en-US" dirty="0" smtClean="0"/>
              <a:t>Important reactions established Iliadis et al. 2011 were </a:t>
            </a:r>
            <a:r>
              <a:rPr lang="en-US" baseline="30000" dirty="0" smtClean="0"/>
              <a:t>26</a:t>
            </a:r>
            <a:r>
              <a:rPr lang="en-US" dirty="0" smtClean="0"/>
              <a:t>Al(n,p)</a:t>
            </a:r>
            <a:r>
              <a:rPr lang="en-US" baseline="30000" dirty="0" smtClean="0"/>
              <a:t>26</a:t>
            </a:r>
            <a:r>
              <a:rPr lang="en-US" dirty="0" smtClean="0"/>
              <a:t>Mg, </a:t>
            </a:r>
            <a:r>
              <a:rPr lang="en-US" baseline="30000" dirty="0" smtClean="0"/>
              <a:t>25</a:t>
            </a:r>
            <a:r>
              <a:rPr lang="en-US" dirty="0" smtClean="0"/>
              <a:t>Mg(</a:t>
            </a:r>
            <a:r>
              <a:rPr lang="el-GR" dirty="0" smtClean="0"/>
              <a:t>α</a:t>
            </a:r>
            <a:r>
              <a:rPr lang="en-US" dirty="0" smtClean="0"/>
              <a:t>,n)</a:t>
            </a:r>
            <a:r>
              <a:rPr lang="en-US" baseline="30000" dirty="0" smtClean="0"/>
              <a:t>28</a:t>
            </a:r>
            <a:r>
              <a:rPr lang="en-US" dirty="0" smtClean="0"/>
              <a:t>Si, </a:t>
            </a:r>
            <a:r>
              <a:rPr lang="en-US" baseline="30000" dirty="0" smtClean="0"/>
              <a:t>24</a:t>
            </a:r>
            <a:r>
              <a:rPr lang="en-US" dirty="0" smtClean="0"/>
              <a:t>Mg(n,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Mg and </a:t>
            </a:r>
            <a:r>
              <a:rPr lang="en-US" baseline="30000" dirty="0" smtClean="0"/>
              <a:t>23</a:t>
            </a:r>
            <a:r>
              <a:rPr lang="en-US" dirty="0" smtClean="0"/>
              <a:t>Na(α,p)</a:t>
            </a:r>
            <a:r>
              <a:rPr lang="en-US" baseline="30000" dirty="0" smtClean="0"/>
              <a:t>26</a:t>
            </a:r>
            <a:r>
              <a:rPr lang="en-US" dirty="0" smtClean="0"/>
              <a:t>Mg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ew reactions of interest are </a:t>
            </a:r>
            <a:r>
              <a:rPr lang="en-US" baseline="30000" dirty="0" smtClean="0"/>
              <a:t>27</a:t>
            </a:r>
            <a:r>
              <a:rPr lang="en-US" dirty="0" smtClean="0"/>
              <a:t>Al(</a:t>
            </a:r>
            <a:r>
              <a:rPr lang="en-US" dirty="0"/>
              <a:t>α</a:t>
            </a:r>
            <a:r>
              <a:rPr lang="en-US" dirty="0" smtClean="0"/>
              <a:t>,p)</a:t>
            </a:r>
            <a:r>
              <a:rPr lang="en-US" baseline="30000" dirty="0" smtClean="0"/>
              <a:t>30</a:t>
            </a:r>
            <a:r>
              <a:rPr lang="en-US" dirty="0" smtClean="0"/>
              <a:t>Si and </a:t>
            </a:r>
            <a:r>
              <a:rPr lang="en-US" baseline="30000" dirty="0" smtClean="0"/>
              <a:t>30</a:t>
            </a:r>
            <a:r>
              <a:rPr lang="en-US" dirty="0" smtClean="0"/>
              <a:t>Si(p,</a:t>
            </a:r>
            <a:r>
              <a:rPr lang="el-GR" dirty="0" smtClean="0"/>
              <a:t>α</a:t>
            </a:r>
            <a:r>
              <a:rPr lang="en-US" dirty="0" smtClean="0"/>
              <a:t>)</a:t>
            </a:r>
            <a:r>
              <a:rPr lang="en-US" baseline="30000" dirty="0" smtClean="0"/>
              <a:t>27</a:t>
            </a:r>
            <a:r>
              <a:rPr lang="en-US" dirty="0" smtClean="0"/>
              <a:t>Al</a:t>
            </a:r>
          </a:p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esonances for these reactions occur at much higher energies than we can measure at LENA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6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of 26Al in massive Wolf-</a:t>
            </a:r>
            <a:r>
              <a:rPr lang="en-US" dirty="0" err="1" smtClean="0"/>
              <a:t>Rayet</a:t>
            </a:r>
            <a:r>
              <a:rPr lang="en-US" dirty="0" smtClean="0"/>
              <a:t> stars (25 solar mass red giants)</a:t>
            </a:r>
          </a:p>
          <a:p>
            <a:r>
              <a:rPr lang="en-US" dirty="0" smtClean="0"/>
              <a:t>92 </a:t>
            </a:r>
            <a:r>
              <a:rPr lang="en-US" dirty="0" err="1" smtClean="0"/>
              <a:t>keV</a:t>
            </a:r>
            <a:r>
              <a:rPr lang="en-US" dirty="0" smtClean="0"/>
              <a:t> resonance for</a:t>
            </a:r>
            <a:r>
              <a:rPr lang="en-US" baseline="30000" dirty="0" smtClean="0"/>
              <a:t> 25</a:t>
            </a:r>
            <a:r>
              <a:rPr lang="en-US" dirty="0" smtClean="0"/>
              <a:t>Mg(p,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26</a:t>
            </a:r>
            <a:r>
              <a:rPr lang="en-US" dirty="0" smtClean="0"/>
              <a:t>Al is an ideal measurement for LENA’s ECR ion source (80 – 200 </a:t>
            </a:r>
            <a:r>
              <a:rPr lang="en-US" dirty="0" err="1" smtClean="0"/>
              <a:t>keV</a:t>
            </a:r>
            <a:r>
              <a:rPr lang="en-US" dirty="0" smtClean="0"/>
              <a:t> energy range)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648200" cy="281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6421506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 of Andrew Cooper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2854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6" y="1524000"/>
            <a:ext cx="7240408" cy="50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26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Must simulate background together, along with </a:t>
            </a:r>
            <a:r>
              <a:rPr lang="en-US" baseline="30000" dirty="0"/>
              <a:t>25</a:t>
            </a:r>
            <a:r>
              <a:rPr lang="en-US" dirty="0"/>
              <a:t>Mg(p,</a:t>
            </a:r>
            <a:r>
              <a:rPr lang="el-GR" dirty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26</a:t>
            </a:r>
            <a:r>
              <a:rPr lang="en-US" dirty="0" smtClean="0"/>
              <a:t>Al in order to see if the reaction could be observed</a:t>
            </a:r>
          </a:p>
          <a:p>
            <a:endParaRPr lang="en-US" dirty="0" smtClean="0"/>
          </a:p>
          <a:p>
            <a:r>
              <a:rPr lang="en-US" dirty="0" smtClean="0"/>
              <a:t>Coincidence gating must be applied during analysis in order to mitigate background</a:t>
            </a:r>
          </a:p>
          <a:p>
            <a:endParaRPr lang="en-US" dirty="0" smtClean="0"/>
          </a:p>
          <a:p>
            <a:r>
              <a:rPr lang="en-US" dirty="0" smtClean="0"/>
              <a:t>However, enough simulations must be run such that the application of coincidence gating does not remove all background statistics</a:t>
            </a:r>
          </a:p>
          <a:p>
            <a:endParaRPr lang="en-US" dirty="0" smtClean="0"/>
          </a:p>
          <a:p>
            <a:r>
              <a:rPr lang="en-US" dirty="0" smtClean="0"/>
              <a:t>Effectively, about 6 trillion background simulations must be run in order to model 3 weeks worth of beam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13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 the Heck?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Longleaf computing cluster at UNC</a:t>
            </a:r>
          </a:p>
          <a:p>
            <a:endParaRPr lang="en-US" dirty="0"/>
          </a:p>
          <a:p>
            <a:r>
              <a:rPr lang="en-US" dirty="0" smtClean="0"/>
              <a:t>Built for large amounts of parallel jobs each requiring a single compute host</a:t>
            </a:r>
          </a:p>
          <a:p>
            <a:endParaRPr lang="en-US" dirty="0"/>
          </a:p>
          <a:p>
            <a:r>
              <a:rPr lang="en-US" dirty="0" smtClean="0"/>
              <a:t>Maximum of 1000 jobs at a time</a:t>
            </a:r>
          </a:p>
          <a:p>
            <a:endParaRPr lang="en-US" dirty="0"/>
          </a:p>
          <a:p>
            <a:r>
              <a:rPr lang="en-US" dirty="0" smtClean="0"/>
              <a:t>Free!!!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323506" cy="3723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5868437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courtesy of wisegeek.com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655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LENA </a:t>
            </a:r>
            <a:r>
              <a:rPr lang="en-US" dirty="0" err="1" smtClean="0"/>
              <a:t>HPGe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420624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Thoroughly characterized</a:t>
            </a:r>
          </a:p>
          <a:p>
            <a:r>
              <a:rPr lang="en-US" dirty="0" smtClean="0"/>
              <a:t>P-type coaxial </a:t>
            </a:r>
            <a:r>
              <a:rPr lang="en-US" dirty="0" err="1" smtClean="0"/>
              <a:t>HPGe</a:t>
            </a:r>
            <a:r>
              <a:rPr lang="en-US" dirty="0" smtClean="0"/>
              <a:t> detector</a:t>
            </a:r>
            <a:endParaRPr lang="en-US" dirty="0"/>
          </a:p>
          <a:p>
            <a:r>
              <a:rPr lang="en-US" dirty="0" smtClean="0"/>
              <a:t>91.6 mm </a:t>
            </a:r>
            <a:r>
              <a:rPr lang="en-US" dirty="0"/>
              <a:t>deep and </a:t>
            </a:r>
            <a:r>
              <a:rPr lang="en-US" dirty="0" smtClean="0"/>
              <a:t>89 mm </a:t>
            </a:r>
            <a:r>
              <a:rPr lang="en-US" dirty="0"/>
              <a:t>in </a:t>
            </a:r>
            <a:r>
              <a:rPr lang="en-US" dirty="0" smtClean="0"/>
              <a:t>diameter</a:t>
            </a:r>
            <a:endParaRPr lang="en-US" dirty="0"/>
          </a:p>
          <a:p>
            <a:r>
              <a:rPr lang="en-US" dirty="0"/>
              <a:t>Dead layer of </a:t>
            </a:r>
            <a:r>
              <a:rPr lang="en-US" dirty="0" smtClean="0"/>
              <a:t>1.5 </a:t>
            </a:r>
            <a:r>
              <a:rPr lang="en-US" dirty="0" smtClean="0"/>
              <a:t>mm</a:t>
            </a:r>
            <a:endParaRPr lang="en-US" dirty="0"/>
          </a:p>
          <a:p>
            <a:r>
              <a:rPr lang="en-US" dirty="0"/>
              <a:t>Surrounded by 16 </a:t>
            </a:r>
            <a:r>
              <a:rPr lang="en-US" dirty="0" err="1" smtClean="0"/>
              <a:t>NaI</a:t>
            </a:r>
            <a:r>
              <a:rPr lang="en-US" dirty="0" smtClean="0"/>
              <a:t>(Tl) </a:t>
            </a:r>
            <a:r>
              <a:rPr lang="en-US" dirty="0"/>
              <a:t>scintillators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3430758" cy="2537066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16424"/>
            <a:ext cx="4052887" cy="214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8106" y="3694881"/>
            <a:ext cx="3303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S. Carson, et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Nucl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Instrum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Methods 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391400" y="4648200"/>
            <a:ext cx="6301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4000" y="4511717"/>
            <a:ext cx="304800" cy="441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96000" y="5267878"/>
            <a:ext cx="914400" cy="53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18106" y="4242450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annulus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9910" y="4494311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Beam pipe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4893" y="5688706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detector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Reaction:</a:t>
            </a:r>
            <a:br>
              <a:rPr lang="en-US" dirty="0" smtClean="0"/>
            </a:br>
            <a:r>
              <a:rPr lang="en-US" baseline="30000" dirty="0" smtClean="0"/>
              <a:t>25</a:t>
            </a:r>
            <a:r>
              <a:rPr lang="en-US" dirty="0" smtClean="0"/>
              <a:t>Mg(p,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26</a:t>
            </a:r>
            <a:r>
              <a:rPr lang="en-US" dirty="0" smtClean="0"/>
              <a:t>Al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488"/>
            <a:ext cx="5105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Astrophysically</a:t>
            </a:r>
            <a:r>
              <a:rPr lang="en-US" dirty="0"/>
              <a:t> </a:t>
            </a:r>
            <a:r>
              <a:rPr lang="en-US" dirty="0" smtClean="0"/>
              <a:t>relevant</a:t>
            </a:r>
          </a:p>
          <a:p>
            <a:endParaRPr lang="en-US" dirty="0" smtClean="0"/>
          </a:p>
          <a:p>
            <a:r>
              <a:rPr lang="en-US" dirty="0" smtClean="0"/>
              <a:t>Specifically want to examine the 92 </a:t>
            </a:r>
            <a:r>
              <a:rPr lang="en-US" dirty="0" err="1" smtClean="0"/>
              <a:t>keV</a:t>
            </a:r>
            <a:r>
              <a:rPr lang="en-US" dirty="0" smtClean="0"/>
              <a:t> resonance</a:t>
            </a:r>
          </a:p>
          <a:p>
            <a:pPr lvl="1"/>
            <a:r>
              <a:rPr lang="en-US" dirty="0" smtClean="0"/>
              <a:t>Important for massive stars (temps between 40-90 MK)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Very weak resonance strength (2.9 x10</a:t>
            </a:r>
            <a:r>
              <a:rPr lang="en-US" baseline="30000" dirty="0" smtClean="0"/>
              <a:t>-10</a:t>
            </a:r>
            <a:r>
              <a:rPr lang="en-US" dirty="0" smtClean="0"/>
              <a:t> eV)</a:t>
            </a:r>
          </a:p>
          <a:p>
            <a:endParaRPr lang="en-US" dirty="0" smtClean="0"/>
          </a:p>
          <a:p>
            <a:r>
              <a:rPr lang="en-US" dirty="0" smtClean="0"/>
              <a:t>Nothing else is known</a:t>
            </a:r>
          </a:p>
          <a:p>
            <a:endParaRPr lang="en-US" dirty="0" smtClean="0"/>
          </a:p>
          <a:p>
            <a:r>
              <a:rPr lang="en-US" dirty="0" smtClean="0"/>
              <a:t>Likely to fall below our present detection limits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74888"/>
            <a:ext cx="3276600" cy="4175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7835" y="5747510"/>
            <a:ext cx="2973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Iliadis et al. 2011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82" y="1676400"/>
            <a:ext cx="3632236" cy="4887008"/>
          </a:xfrm>
        </p:spPr>
      </p:pic>
    </p:spTree>
    <p:extLst>
      <p:ext uri="{BB962C8B-B14F-4D97-AF65-F5344CB8AC3E}">
        <p14:creationId xmlns:p14="http://schemas.microsoft.com/office/powerpoint/2010/main" val="35561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77" y="1738565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Beam pulsing the ECR ion source should allow us to significantly reduce environmental background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Upgrading the detector design could provide a much higher </a:t>
            </a:r>
            <a:r>
              <a:rPr lang="el-GR" dirty="0" smtClean="0"/>
              <a:t>γ</a:t>
            </a:r>
            <a:r>
              <a:rPr lang="en-US" dirty="0" smtClean="0"/>
              <a:t>-ray detection efficiency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7" y="1600200"/>
            <a:ext cx="3733800" cy="226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41" y="4294661"/>
            <a:ext cx="2277477" cy="2156853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73" y="4267200"/>
            <a:ext cx="2316322" cy="2211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0654" y="3863048"/>
            <a:ext cx="3803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Photo courtesy of Andrew Cooper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095500"/>
            <a:ext cx="3862154" cy="36576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43484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Four P-type coaxial </a:t>
            </a:r>
            <a:r>
              <a:rPr lang="en-US" dirty="0" err="1"/>
              <a:t>HPGe</a:t>
            </a:r>
            <a:r>
              <a:rPr lang="en-US" dirty="0"/>
              <a:t> </a:t>
            </a:r>
            <a:r>
              <a:rPr lang="en-US" dirty="0" smtClean="0"/>
              <a:t>crystals</a:t>
            </a:r>
          </a:p>
          <a:p>
            <a:endParaRPr lang="en-US" dirty="0"/>
          </a:p>
          <a:p>
            <a:r>
              <a:rPr lang="en-US" dirty="0" smtClean="0"/>
              <a:t>70 mm x 70 mm x 70 mm per crystal</a:t>
            </a:r>
          </a:p>
          <a:p>
            <a:endParaRPr lang="en-US" dirty="0"/>
          </a:p>
          <a:p>
            <a:r>
              <a:rPr lang="en-US" dirty="0" smtClean="0"/>
              <a:t>Quoted </a:t>
            </a:r>
            <a:r>
              <a:rPr lang="en-US" dirty="0"/>
              <a:t>dead layer of </a:t>
            </a:r>
            <a:r>
              <a:rPr lang="en-US" dirty="0" smtClean="0"/>
              <a:t>.5 mm</a:t>
            </a:r>
          </a:p>
          <a:p>
            <a:endParaRPr lang="en-US" dirty="0" smtClean="0"/>
          </a:p>
          <a:p>
            <a:r>
              <a:rPr lang="el-GR" dirty="0"/>
              <a:t>γ</a:t>
            </a:r>
            <a:r>
              <a:rPr lang="en-US" dirty="0" smtClean="0"/>
              <a:t>-ray add-back feature</a:t>
            </a:r>
          </a:p>
          <a:p>
            <a:endParaRPr lang="en-US" dirty="0"/>
          </a:p>
          <a:p>
            <a:r>
              <a:rPr lang="en-US" dirty="0" smtClean="0"/>
              <a:t>Roughly $600,000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616-A90A-427B-9649-1D8760030D40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3475-8D6F-47A4-A7B5-62EBF970AA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 </a:t>
            </a:r>
            <a:r>
              <a:rPr lang="en-US" dirty="0" smtClean="0"/>
              <a:t>Array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30" y="2057400"/>
            <a:ext cx="3940516" cy="376266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512064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Seven P-type coaxial </a:t>
            </a:r>
            <a:r>
              <a:rPr lang="en-US" dirty="0" err="1"/>
              <a:t>HPGe</a:t>
            </a:r>
            <a:r>
              <a:rPr lang="en-US" dirty="0"/>
              <a:t> crystals</a:t>
            </a:r>
          </a:p>
          <a:p>
            <a:r>
              <a:rPr lang="en-US" dirty="0"/>
              <a:t>78mm in length</a:t>
            </a:r>
          </a:p>
          <a:p>
            <a:r>
              <a:rPr lang="en-US" dirty="0"/>
              <a:t>Cylinder morphs into hexagonal face</a:t>
            </a:r>
          </a:p>
          <a:p>
            <a:r>
              <a:rPr lang="en-US" dirty="0"/>
              <a:t>70mm diameter cylinder</a:t>
            </a:r>
          </a:p>
          <a:p>
            <a:r>
              <a:rPr lang="en-US" dirty="0"/>
              <a:t>61mm flat to flat hexagons</a:t>
            </a:r>
          </a:p>
          <a:p>
            <a:r>
              <a:rPr lang="en-US" dirty="0" smtClean="0"/>
              <a:t>Quoted</a:t>
            </a:r>
            <a:r>
              <a:rPr lang="en-US" dirty="0" smtClean="0"/>
              <a:t> </a:t>
            </a:r>
            <a:r>
              <a:rPr lang="en-US" dirty="0"/>
              <a:t>dead layer of </a:t>
            </a:r>
            <a:r>
              <a:rPr lang="en-US" dirty="0" smtClean="0"/>
              <a:t>.5mm</a:t>
            </a:r>
            <a:endParaRPr lang="en-US" dirty="0"/>
          </a:p>
          <a:p>
            <a:r>
              <a:rPr lang="en-US" dirty="0"/>
              <a:t>Individual Al casing for each crystal</a:t>
            </a:r>
          </a:p>
          <a:p>
            <a:r>
              <a:rPr lang="el-GR" dirty="0" smtClean="0"/>
              <a:t>γ</a:t>
            </a:r>
            <a:r>
              <a:rPr lang="en-US" dirty="0" smtClean="0"/>
              <a:t>-ray add-back capability</a:t>
            </a:r>
          </a:p>
          <a:p>
            <a:r>
              <a:rPr lang="en-US" dirty="0" smtClean="0"/>
              <a:t>Around $1,000,000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6379</TotalTime>
  <Words>1270</Words>
  <Application>Microsoft Office PowerPoint</Application>
  <PresentationFormat>On-screen Show (4:3)</PresentationFormat>
  <Paragraphs>214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Century Gothic</vt:lpstr>
      <vt:lpstr>Courier New</vt:lpstr>
      <vt:lpstr>Palatino Linotype</vt:lpstr>
      <vt:lpstr>Executive</vt:lpstr>
      <vt:lpstr>Potential Upgrades to the LENA Detector System</vt:lpstr>
      <vt:lpstr>Laboratory for Experimental Nuclear Astrophysics (LENA)</vt:lpstr>
      <vt:lpstr>Laboratory for Experimental Nuclear Astrophysics (LENA)</vt:lpstr>
      <vt:lpstr>Present LENA HPGe Detector</vt:lpstr>
      <vt:lpstr>My Reaction: 25Mg(p,γ)26Al</vt:lpstr>
      <vt:lpstr>WHAT DO WE DO?</vt:lpstr>
      <vt:lpstr>Solutions</vt:lpstr>
      <vt:lpstr>Clover</vt:lpstr>
      <vt:lpstr>Cluster Array</vt:lpstr>
      <vt:lpstr>Efficiencies with Respect to LENA</vt:lpstr>
      <vt:lpstr>The Next Step</vt:lpstr>
      <vt:lpstr>The Clover Falls Short</vt:lpstr>
      <vt:lpstr>The Clover Falls Short</vt:lpstr>
      <vt:lpstr>What Now?</vt:lpstr>
      <vt:lpstr>Beam Pulsing</vt:lpstr>
      <vt:lpstr>Future Plans</vt:lpstr>
      <vt:lpstr>Thanks</vt:lpstr>
      <vt:lpstr>References</vt:lpstr>
      <vt:lpstr>Extra Slides</vt:lpstr>
      <vt:lpstr>The Whys and Hows</vt:lpstr>
      <vt:lpstr>Confusion</vt:lpstr>
      <vt:lpstr>The Gold Standard</vt:lpstr>
      <vt:lpstr>Evidence</vt:lpstr>
      <vt:lpstr>The Source</vt:lpstr>
      <vt:lpstr>My Focus</vt:lpstr>
      <vt:lpstr>Supernova Flux</vt:lpstr>
      <vt:lpstr>Temperature-Density-Time Comparison</vt:lpstr>
      <vt:lpstr>Temperature-Density-Time Comparison</vt:lpstr>
      <vt:lpstr>Mass Fraction Comparison</vt:lpstr>
      <vt:lpstr>Effect of Rate Variations on 26Al</vt:lpstr>
      <vt:lpstr>Effect of Rate Variations on 27Al</vt:lpstr>
      <vt:lpstr>Effect of Rate Variations on 26Al/27Al</vt:lpstr>
      <vt:lpstr>New Reactions of Interest</vt:lpstr>
      <vt:lpstr>Other Possibilities</vt:lpstr>
      <vt:lpstr>Efficiencies</vt:lpstr>
      <vt:lpstr>Final Test</vt:lpstr>
      <vt:lpstr>How in the Heck?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Exposing the Aluminati:</dc:title>
  <dc:creator>drl201</dc:creator>
  <cp:lastModifiedBy>David Little</cp:lastModifiedBy>
  <cp:revision>133</cp:revision>
  <dcterms:created xsi:type="dcterms:W3CDTF">2016-12-02T04:11:22Z</dcterms:created>
  <dcterms:modified xsi:type="dcterms:W3CDTF">2017-07-28T07:50:26Z</dcterms:modified>
</cp:coreProperties>
</file>